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6" r:id="rId12"/>
    <p:sldId id="269" r:id="rId13"/>
    <p:sldId id="270" r:id="rId14"/>
    <p:sldId id="271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C0E0-DA26-4B99-8B68-BDF52C59A30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8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C51D-A8F9-46AF-9CBA-779449F1CC9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C900-460D-4F0D-9975-18BECE89A0F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1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EAD1-F20F-4B34-83A4-F48A548493E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50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5896-E2D7-46BD-B07D-C9FDFF14D9D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0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1C01-6718-4BBB-983E-80F05230894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36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347A-E3F8-4103-BC0B-E1E30193919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2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F63C-66EF-41D6-9FF5-E6E2ADE95AA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4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3F30-F88E-42F8-B2EB-2AF20C1749A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09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4461-0B7F-465A-90AC-D93CBE5A71AE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44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91732-0D9F-4A04-A52B-87E4E54F092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37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C0E0-DA26-4B99-8B68-BDF52C59A30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0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C51D-A8F9-46AF-9CBA-779449F1CC9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12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C900-460D-4F0D-9975-18BECE89A0F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40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EAD1-F20F-4B34-83A4-F48A548493E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90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5896-E2D7-46BD-B07D-C9FDFF14D9D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37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1C01-6718-4BBB-983E-80F05230894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83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347A-E3F8-4103-BC0B-E1E30193919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F63C-66EF-41D6-9FF5-E6E2ADE95AA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45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3F30-F88E-42F8-B2EB-2AF20C1749A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76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4461-0B7F-465A-90AC-D93CBE5A71AE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83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91732-0D9F-4A04-A52B-87E4E54F092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8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C0E0-DA26-4B99-8B68-BDF52C59A30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84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C51D-A8F9-46AF-9CBA-779449F1CC9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25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C900-460D-4F0D-9975-18BECE89A0F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26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EAD1-F20F-4B34-83A4-F48A548493E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0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5896-E2D7-46BD-B07D-C9FDFF14D9D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38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1C01-6718-4BBB-983E-80F05230894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8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347A-E3F8-4103-BC0B-E1E30193919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3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F63C-66EF-41D6-9FF5-E6E2ADE95AA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02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3F30-F88E-42F8-B2EB-2AF20C1749A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13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4461-0B7F-465A-90AC-D93CBE5A71AE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18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91732-0D9F-4A04-A52B-87E4E54F092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8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2797A-54E3-439B-B7F6-83092744B3AF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31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2797A-54E3-439B-B7F6-83092744B3AF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294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2797A-54E3-439B-B7F6-83092744B3AF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998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7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9.xml"/><Relationship Id="rId4" Type="http://schemas.openxmlformats.org/officeDocument/2006/relationships/audio" Target="../media/media9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latin typeface="Monotype Corsiva" pitchFamily="66" charset="0"/>
              </a:rPr>
              <a:t>                 </a:t>
            </a:r>
            <a:r>
              <a:rPr lang="en-US" sz="4400" b="1" dirty="0" smtClean="0">
                <a:solidFill>
                  <a:srgbClr val="FFFF99"/>
                </a:solidFill>
                <a:latin typeface="Monotype Corsiva" pitchFamily="66" charset="0"/>
              </a:rPr>
              <a:t>Incised wounds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 is clean cut wound produced by sharp cutting edged weapon/instruments in which length is its maximum dimension [ cf. stab wound] e.g.- knife, razor, blade, swords etc.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i="1" dirty="0" smtClean="0"/>
              <a:t>   </a:t>
            </a:r>
            <a:endParaRPr lang="en-US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3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   </a:t>
            </a:r>
            <a:r>
              <a:rPr lang="en-US" sz="3600" b="1" dirty="0" smtClean="0">
                <a:solidFill>
                  <a:srgbClr val="FFFF99"/>
                </a:solidFill>
              </a:rPr>
              <a:t>Direction of application of force</a:t>
            </a:r>
          </a:p>
          <a:p>
            <a:pPr eaLnBrk="1" hangingPunct="1"/>
            <a:endParaRPr lang="en-US" sz="3600" b="1" dirty="0" smtClean="0">
              <a:solidFill>
                <a:srgbClr val="FFFF99"/>
              </a:solidFill>
            </a:endParaRPr>
          </a:p>
          <a:p>
            <a:pPr eaLnBrk="1" hangingPunct="1"/>
            <a:r>
              <a:rPr lang="en-US" dirty="0" smtClean="0"/>
              <a:t>From the tailing and beveling, the direction of application of force can be known.</a:t>
            </a:r>
          </a:p>
          <a:p>
            <a:pPr eaLnBrk="1" hangingPunct="1"/>
            <a:r>
              <a:rPr lang="en-US" dirty="0" smtClean="0"/>
              <a:t>The relative position of the victim and the assailant can also be known, by the direction of application of force.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91600" cy="647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                   </a:t>
            </a:r>
            <a:r>
              <a:rPr lang="en-US" b="1" dirty="0" smtClean="0">
                <a:solidFill>
                  <a:srgbClr val="FFFF99"/>
                </a:solidFill>
              </a:rPr>
              <a:t>Defense wounds</a:t>
            </a:r>
            <a:endParaRPr lang="en-US" sz="3600" b="1" dirty="0" smtClean="0">
              <a:solidFill>
                <a:srgbClr val="FFFF99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Defense wounds result from the immediate and instinctive reaction of the victim to save himself, either by raising the arm to prevent the attack or by grasping the weapon.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If the weapon is blunt, bruises and abrasions produced on the forearms or backs of the hand.</a:t>
            </a:r>
          </a:p>
          <a:p>
            <a:pPr eaLnBrk="1" hangingPunct="1"/>
            <a:r>
              <a:rPr lang="en-US" sz="2800" dirty="0" smtClean="0"/>
              <a:t>If the weapon is sharp the injuries will depend upon the type of attack, whether stabbing or slashing [incised wound].</a:t>
            </a:r>
          </a:p>
          <a:p>
            <a:pPr eaLnBrk="1" hangingPunct="1"/>
            <a:r>
              <a:rPr lang="en-US" sz="2800" dirty="0" smtClean="0"/>
              <a:t>If the weapon is single edged and grasped-single wound. Double edged-double wound.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6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:\Users\user\Desktop\Picture 00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991600" cy="594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b="1" dirty="0" smtClean="0">
                <a:latin typeface="Monotype Corsiva" pitchFamily="66" charset="0"/>
              </a:rPr>
              <a:t>             </a:t>
            </a:r>
            <a:r>
              <a:rPr lang="en-US" sz="4000" b="1" dirty="0" smtClean="0">
                <a:solidFill>
                  <a:srgbClr val="FFFF99"/>
                </a:solidFill>
                <a:latin typeface="Monotype Corsiva" pitchFamily="66" charset="0"/>
              </a:rPr>
              <a:t>Fabricated &amp; Self-inflicted wounds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They are the wounds inflicted by a person on his own body.</a:t>
            </a:r>
          </a:p>
          <a:p>
            <a:pPr eaLnBrk="1" hangingPunct="1"/>
            <a:r>
              <a:rPr lang="en-US" dirty="0" smtClean="0"/>
              <a:t>Fabricated wounds-produced by a person on his own body or others body with consent. (fictitious, forged or invented)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Users\user\Desktop\Picture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5638800" cy="678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4572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i="1" u="sng" dirty="0" smtClean="0">
                <a:solidFill>
                  <a:srgbClr val="FFFF99"/>
                </a:solidFill>
              </a:rPr>
              <a:t>Features: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Margins: clean cut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   Note--[margin of wound may be irregular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when skin is loose]</a:t>
            </a:r>
          </a:p>
          <a:p>
            <a:pPr eaLnBrk="1" hangingPunct="1">
              <a:defRPr/>
            </a:pPr>
            <a:r>
              <a:rPr lang="en-US" dirty="0" smtClean="0"/>
              <a:t>Edges: usually everted [except in scrotum &amp; neck- edges are inverted]</a:t>
            </a:r>
          </a:p>
          <a:p>
            <a:pPr eaLnBrk="1" hangingPunct="1">
              <a:defRPr/>
            </a:pPr>
            <a:r>
              <a:rPr lang="en-US" dirty="0" smtClean="0"/>
              <a:t>Abrasion &amp; contusion not seen on margin.</a:t>
            </a:r>
          </a:p>
          <a:p>
            <a:pPr eaLnBrk="1" hangingPunct="1">
              <a:defRPr/>
            </a:pPr>
            <a:r>
              <a:rPr lang="en-US" dirty="0" smtClean="0"/>
              <a:t>Shape: Spindle shaped [crescent if blade is curve]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661988" y="990600"/>
            <a:ext cx="7772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Spindle due to gaping of edge: if an incised wound occurs parallel to Langer’s line </a:t>
            </a:r>
          </a:p>
          <a:p>
            <a:pPr eaLnBrk="1" hangingPunct="1">
              <a:defRPr/>
            </a:pPr>
            <a:r>
              <a:rPr lang="en-US" dirty="0" smtClean="0"/>
              <a:t>Length is greater than the breadth.</a:t>
            </a:r>
          </a:p>
          <a:p>
            <a:pPr eaLnBrk="1" hangingPunct="1"/>
            <a:r>
              <a:rPr lang="en-US" dirty="0" smtClean="0"/>
              <a:t>Breadth is greater than the thickness of the cutting blade </a:t>
            </a:r>
            <a:endParaRPr lang="en-US" dirty="0" smtClean="0"/>
          </a:p>
          <a:p>
            <a:pPr eaLnBrk="1" hangingPunct="1"/>
            <a:r>
              <a:rPr lang="en-US" dirty="0" smtClean="0"/>
              <a:t>Hemorrhage </a:t>
            </a:r>
            <a:r>
              <a:rPr lang="en-US" dirty="0"/>
              <a:t>is excessive due to the clean division of blood vessels</a:t>
            </a:r>
          </a:p>
          <a:p>
            <a:pPr eaLnBrk="1" hangingPunct="1"/>
            <a:r>
              <a:rPr lang="en-US" dirty="0"/>
              <a:t>Edges of wound may be irregular when skin is loose and if cutting edge is blunt.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By nature of the incised wound, weapon used can be identified.</a:t>
            </a:r>
          </a:p>
          <a:p>
            <a:pPr eaLnBrk="1" hangingPunct="1">
              <a:defRPr/>
            </a:pPr>
            <a:r>
              <a:rPr lang="en-US" dirty="0" smtClean="0"/>
              <a:t>Light sharp cutting weapons-razor blades, knife an produce incised wounds by striking, drawing or by sawing.</a:t>
            </a:r>
          </a:p>
          <a:p>
            <a:pPr eaLnBrk="1" hangingPunct="1">
              <a:defRPr/>
            </a:pPr>
            <a:r>
              <a:rPr lang="en-US" dirty="0" smtClean="0"/>
              <a:t> Direction: [Drawing cuts]- Deeper at start, gradually become shallow and at the end only skin is cut with scratch </a:t>
            </a:r>
            <a:r>
              <a:rPr lang="en-US" dirty="0" smtClean="0">
                <a:solidFill>
                  <a:srgbClr val="808000"/>
                </a:solidFill>
              </a:rPr>
              <a:t>“</a:t>
            </a:r>
            <a:r>
              <a:rPr lang="en-US" b="1" dirty="0" smtClean="0">
                <a:solidFill>
                  <a:srgbClr val="808000"/>
                </a:solidFill>
              </a:rPr>
              <a:t>Tailing of the wound</a:t>
            </a:r>
            <a:r>
              <a:rPr lang="en-US" dirty="0" smtClean="0">
                <a:solidFill>
                  <a:srgbClr val="808000"/>
                </a:solidFill>
              </a:rPr>
              <a:t>”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808000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user\Desktop\39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4582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The position of the accused and victim can be identified in homicidal cases, and suicidal cases which hand has been used.</a:t>
            </a:r>
          </a:p>
          <a:p>
            <a:pPr eaLnBrk="1" hangingPunct="1"/>
            <a:r>
              <a:rPr lang="en-US" sz="3600" i="1" dirty="0" smtClean="0"/>
              <a:t>Sawing cuts</a:t>
            </a:r>
            <a:r>
              <a:rPr lang="en-US" dirty="0" smtClean="0"/>
              <a:t>-Multiple at the beginning and only one deep cut wound called </a:t>
            </a:r>
            <a:r>
              <a:rPr lang="en-US" b="1" dirty="0" smtClean="0">
                <a:solidFill>
                  <a:srgbClr val="808000"/>
                </a:solidFill>
              </a:rPr>
              <a:t>“Tentative or Hesitation cuts”</a:t>
            </a:r>
          </a:p>
          <a:p>
            <a:pPr eaLnBrk="1" hangingPunct="1"/>
            <a:r>
              <a:rPr lang="en-US" sz="3600" i="1" dirty="0" err="1" smtClean="0"/>
              <a:t>Bevelling</a:t>
            </a:r>
            <a:r>
              <a:rPr lang="en-US" sz="3600" i="1" dirty="0" smtClean="0"/>
              <a:t> cuts</a:t>
            </a:r>
            <a:r>
              <a:rPr lang="en-US" dirty="0" smtClean="0"/>
              <a:t>-When weapon is used oblique or tangential way over the body.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self inflected woun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10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53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latin typeface="Monotype Corsiva" pitchFamily="66" charset="0"/>
              </a:rPr>
              <a:t>              </a:t>
            </a:r>
            <a:r>
              <a:rPr lang="en-US" sz="4400" b="1" dirty="0" smtClean="0">
                <a:solidFill>
                  <a:srgbClr val="FFFF99"/>
                </a:solidFill>
                <a:latin typeface="Monotype Corsiva" pitchFamily="66" charset="0"/>
              </a:rPr>
              <a:t>Medico-Legal importance</a:t>
            </a:r>
            <a:r>
              <a:rPr lang="en-US" sz="4400" b="1" dirty="0" smtClean="0">
                <a:latin typeface="Monotype Corsiva" pitchFamily="66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808000"/>
                </a:solidFill>
              </a:rPr>
              <a:t>Types of Weapon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808000"/>
                </a:solidFill>
              </a:rPr>
              <a:t>Direction of force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808000"/>
                </a:solidFill>
              </a:rPr>
              <a:t>Position of victim &amp; accused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808000"/>
                </a:solidFill>
              </a:rPr>
              <a:t>Homicidal</a:t>
            </a:r>
            <a:r>
              <a:rPr lang="en-US" sz="2800" dirty="0" smtClean="0"/>
              <a:t>-Any </a:t>
            </a:r>
            <a:r>
              <a:rPr lang="en-US" sz="2800" dirty="0" smtClean="0"/>
              <a:t>part of the body, commonly on the neck, head and trunk,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Also </a:t>
            </a:r>
            <a:r>
              <a:rPr lang="en-US" sz="2800" dirty="0" smtClean="0"/>
              <a:t>be found on the inner side of forearm or hand of victim while defending or protecting. </a:t>
            </a:r>
            <a:r>
              <a:rPr lang="en-US" sz="2800" b="1" dirty="0" smtClean="0"/>
              <a:t>‘Defense Wounds’.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808000"/>
                </a:solidFill>
              </a:rPr>
              <a:t>Suicidal</a:t>
            </a:r>
            <a:r>
              <a:rPr lang="en-US" sz="2800" dirty="0" smtClean="0"/>
              <a:t>-Found </a:t>
            </a:r>
            <a:r>
              <a:rPr lang="en-US" sz="2800" dirty="0" smtClean="0"/>
              <a:t>in the accessible parts by light weapons on the throat (cut throat wounds). Tail end of the wound indicates which hand has been used.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762000"/>
            <a:ext cx="77724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           </a:t>
            </a:r>
            <a:r>
              <a:rPr lang="en-US" sz="3600" b="1" dirty="0" smtClean="0">
                <a:solidFill>
                  <a:srgbClr val="FFFF99"/>
                </a:solidFill>
              </a:rPr>
              <a:t>Manner of use of weapon</a:t>
            </a:r>
          </a:p>
          <a:p>
            <a:pPr eaLnBrk="1" hangingPunct="1">
              <a:buFont typeface="Wingdings" pitchFamily="2" charset="2"/>
              <a:buNone/>
            </a:pPr>
            <a:endParaRPr lang="en-US" sz="3600" b="1" dirty="0" smtClean="0">
              <a:solidFill>
                <a:srgbClr val="FFFF99"/>
              </a:solidFill>
            </a:endParaRPr>
          </a:p>
          <a:p>
            <a:pPr eaLnBrk="1" hangingPunct="1"/>
            <a:r>
              <a:rPr lang="en-US" dirty="0" smtClean="0"/>
              <a:t>Deep chop wounds and beveling suggests striking by the weapon.</a:t>
            </a:r>
          </a:p>
          <a:p>
            <a:pPr eaLnBrk="1" hangingPunct="1"/>
            <a:r>
              <a:rPr lang="en-US" dirty="0" smtClean="0"/>
              <a:t>Tailing and hesitation cuts indicate drawing of the weapon.</a:t>
            </a:r>
          </a:p>
          <a:p>
            <a:pPr eaLnBrk="1" hangingPunct="1"/>
            <a:r>
              <a:rPr lang="en-US" dirty="0" smtClean="0"/>
              <a:t>Multiple superimposed or overlapping injuries are indicated by saw like movement of the weapon.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566</Words>
  <Application>Microsoft Office PowerPoint</Application>
  <PresentationFormat>On-screen Show (4:3)</PresentationFormat>
  <Paragraphs>52</Paragraphs>
  <Slides>14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Business Plan</vt:lpstr>
      <vt:lpstr>1_Business Plan</vt:lpstr>
      <vt:lpstr>2_Business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2006-08-16T00:00:00Z</dcterms:created>
  <dcterms:modified xsi:type="dcterms:W3CDTF">2020-05-13T08:18:48Z</dcterms:modified>
</cp:coreProperties>
</file>